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6" r:id="rId2"/>
    <p:sldId id="280" r:id="rId3"/>
    <p:sldId id="281" r:id="rId4"/>
    <p:sldId id="282" r:id="rId5"/>
    <p:sldId id="283" r:id="rId6"/>
    <p:sldId id="284" r:id="rId7"/>
  </p:sldIdLst>
  <p:sldSz cx="9144000" cy="5143500" type="screen16x9"/>
  <p:notesSz cx="6858000" cy="9144000"/>
  <p:embeddedFontLst>
    <p:embeddedFont>
      <p:font typeface="SimSun" panose="02010600030101010101" pitchFamily="2" charset="-122"/>
      <p:regular r:id="rId9"/>
    </p:embeddedFont>
    <p:embeddedFont>
      <p:font typeface="Nunito" panose="020B0604020202020204" charset="-52"/>
      <p:regular r:id="rId10"/>
      <p:bold r:id="rId11"/>
      <p:italic r:id="rId12"/>
      <p:boldItalic r:id="rId13"/>
    </p:embeddedFont>
    <p:embeddedFont>
      <p:font typeface="Calibri" panose="020F0502020204030204" pitchFamily="34"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726"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41170662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5531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09632"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55200"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159826"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905395"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7279439"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6917201"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34;p2"/>
          <p:cNvSpPr txBox="1">
            <a:spLocks noGrp="1"/>
          </p:cNvSpPr>
          <p:nvPr>
            <p:ph type="ctrTitle"/>
          </p:nvPr>
        </p:nvSpPr>
        <p:spPr>
          <a:xfrm>
            <a:off x="1858703" y="1822833"/>
            <a:ext cx="5361300" cy="1448100"/>
          </a:xfrm>
          <a:prstGeom prst="rect">
            <a:avLst/>
          </a:prstGeom>
        </p:spPr>
        <p:txBody>
          <a:bodyPr spcFirstLastPara="1" wrap="square" lIns="91425" tIns="91425" rIns="91425" bIns="91425" anchor="ctr" anchorCtr="0">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35" name="Google Shape;35;p2"/>
          <p:cNvSpPr txBox="1">
            <a:spLocks noGrp="1"/>
          </p:cNvSpPr>
          <p:nvPr>
            <p:ph type="subTitle" idx="1"/>
          </p:nvPr>
        </p:nvSpPr>
        <p:spPr>
          <a:xfrm>
            <a:off x="1858700" y="3413158"/>
            <a:ext cx="5361300" cy="52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36" name="Google Shape;36;p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1888684" y="1746100"/>
            <a:ext cx="5377500" cy="16461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a:endParaRPr/>
          </a:p>
        </p:txBody>
      </p:sp>
      <p:sp>
        <p:nvSpPr>
          <p:cNvPr id="48" name="Google Shape;48;p3"/>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54" name="Google Shape;54;p4"/>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5" name="Google Shape;55;p4"/>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1" name="Google Shape;61;p5"/>
          <p:cNvSpPr txBox="1">
            <a:spLocks noGrp="1"/>
          </p:cNvSpPr>
          <p:nvPr>
            <p:ph type="body" idx="1"/>
          </p:nvPr>
        </p:nvSpPr>
        <p:spPr>
          <a:xfrm>
            <a:off x="819150" y="1990725"/>
            <a:ext cx="3686100" cy="24480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2" name="Google Shape;62;p5"/>
          <p:cNvSpPr txBox="1">
            <a:spLocks noGrp="1"/>
          </p:cNvSpPr>
          <p:nvPr>
            <p:ph type="body" idx="2"/>
          </p:nvPr>
        </p:nvSpPr>
        <p:spPr>
          <a:xfrm>
            <a:off x="4638675" y="1990725"/>
            <a:ext cx="3686100" cy="24480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3" name="Google Shape;63;p5"/>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9" name="Google Shape;69;p6"/>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7"/>
          <p:cNvSpPr/>
          <p:nvPr/>
        </p:nvSpPr>
        <p:spPr>
          <a:xfrm>
            <a:off x="31" y="2824500"/>
            <a:ext cx="7370400" cy="23190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7"/>
          <p:cNvSpPr txBox="1">
            <a:spLocks noGrp="1"/>
          </p:cNvSpPr>
          <p:nvPr>
            <p:ph type="title"/>
          </p:nvPr>
        </p:nvSpPr>
        <p:spPr>
          <a:xfrm>
            <a:off x="819150" y="845600"/>
            <a:ext cx="3709200" cy="13830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75" name="Google Shape;75;p7"/>
          <p:cNvSpPr txBox="1">
            <a:spLocks noGrp="1"/>
          </p:cNvSpPr>
          <p:nvPr>
            <p:ph type="body" idx="1"/>
          </p:nvPr>
        </p:nvSpPr>
        <p:spPr>
          <a:xfrm>
            <a:off x="830700" y="2319050"/>
            <a:ext cx="3709200" cy="21198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76" name="Google Shape;76;p7"/>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a:off x="4093430"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a:off x="3961956"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a:off x="7279439"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a:off x="6917201"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8"/>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8"/>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 name="Google Shape;93;p8"/>
          <p:cNvSpPr txBox="1">
            <a:spLocks noGrp="1"/>
          </p:cNvSpPr>
          <p:nvPr>
            <p:ph type="title"/>
          </p:nvPr>
        </p:nvSpPr>
        <p:spPr>
          <a:xfrm>
            <a:off x="1393929" y="1301146"/>
            <a:ext cx="6366900" cy="2539200"/>
          </a:xfrm>
          <a:prstGeom prst="rect">
            <a:avLst/>
          </a:prstGeom>
        </p:spPr>
        <p:txBody>
          <a:bodyPr spcFirstLastPara="1" wrap="square" lIns="91425" tIns="91425" rIns="91425" bIns="91425" anchor="ctr" anchorCtr="0">
            <a:no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a:endParaRPr/>
          </a:p>
        </p:txBody>
      </p:sp>
      <p:sp>
        <p:nvSpPr>
          <p:cNvPr id="94" name="Google Shape;94;p8"/>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txBox="1">
            <a:spLocks noGrp="1"/>
          </p:cNvSpPr>
          <p:nvPr>
            <p:ph type="title"/>
          </p:nvPr>
        </p:nvSpPr>
        <p:spPr>
          <a:xfrm>
            <a:off x="819150" y="845600"/>
            <a:ext cx="6424200" cy="7050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00" name="Google Shape;100;p9"/>
          <p:cNvSpPr txBox="1">
            <a:spLocks noGrp="1"/>
          </p:cNvSpPr>
          <p:nvPr>
            <p:ph type="subTitle" idx="1"/>
          </p:nvPr>
        </p:nvSpPr>
        <p:spPr>
          <a:xfrm>
            <a:off x="819150" y="1550700"/>
            <a:ext cx="5859900" cy="393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101" name="Google Shape;101;p9"/>
          <p:cNvSpPr txBox="1">
            <a:spLocks noGrp="1"/>
          </p:cNvSpPr>
          <p:nvPr>
            <p:ph type="body" idx="2"/>
          </p:nvPr>
        </p:nvSpPr>
        <p:spPr>
          <a:xfrm>
            <a:off x="819150" y="2467050"/>
            <a:ext cx="5859900" cy="2095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02" name="Google Shape;102;p9"/>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0"/>
          <p:cNvSpPr txBox="1">
            <a:spLocks noGrp="1"/>
          </p:cNvSpPr>
          <p:nvPr>
            <p:ph type="body" idx="1"/>
          </p:nvPr>
        </p:nvSpPr>
        <p:spPr>
          <a:xfrm>
            <a:off x="328025" y="4163500"/>
            <a:ext cx="7415100" cy="605100"/>
          </a:xfrm>
          <a:prstGeom prst="rect">
            <a:avLst/>
          </a:prstGeom>
        </p:spPr>
        <p:txBody>
          <a:bodyPr spcFirstLastPara="1" wrap="square" lIns="91425" tIns="91425" rIns="91425" bIns="91425" anchor="b" anchorCtr="0">
            <a:noAutofit/>
          </a:bodyPr>
          <a:lstStyle>
            <a:lvl1pPr marL="457200" lvl="0" indent="-228600">
              <a:lnSpc>
                <a:spcPct val="100000"/>
              </a:lnSpc>
              <a:spcBef>
                <a:spcPts val="0"/>
              </a:spcBef>
              <a:spcAft>
                <a:spcPts val="0"/>
              </a:spcAft>
              <a:buSzPts val="1300"/>
              <a:buNone/>
              <a:defRPr/>
            </a:lvl1pPr>
          </a:lstStyle>
          <a:p>
            <a:endParaRPr/>
          </a:p>
        </p:txBody>
      </p:sp>
      <p:sp>
        <p:nvSpPr>
          <p:cNvPr id="108" name="Google Shape;108;p10"/>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 name="Google Shape;119;p11"/>
          <p:cNvSpPr txBox="1">
            <a:spLocks noGrp="1"/>
          </p:cNvSpPr>
          <p:nvPr>
            <p:ph type="title" hasCustomPrompt="1"/>
          </p:nvPr>
        </p:nvSpPr>
        <p:spPr>
          <a:xfrm>
            <a:off x="1385850" y="1383850"/>
            <a:ext cx="6372300" cy="1379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a:spLocks noGrp="1"/>
          </p:cNvSpPr>
          <p:nvPr>
            <p:ph type="body" idx="1"/>
          </p:nvPr>
        </p:nvSpPr>
        <p:spPr>
          <a:xfrm>
            <a:off x="1385850" y="2863850"/>
            <a:ext cx="6372300" cy="641100"/>
          </a:xfrm>
          <a:prstGeom prst="rect">
            <a:avLst/>
          </a:prstGeom>
        </p:spPr>
        <p:txBody>
          <a:bodyPr spcFirstLastPara="1" wrap="square" lIns="91425" tIns="91425" rIns="91425" bIns="91425" anchor="t" anchorCtr="0">
            <a:noAutofit/>
          </a:bodyPr>
          <a:lstStyle>
            <a:lvl1pPr marL="457200" lvl="0" indent="-311150" algn="ctr">
              <a:spcBef>
                <a:spcPts val="0"/>
              </a:spcBef>
              <a:spcAft>
                <a:spcPts val="0"/>
              </a:spcAft>
              <a:buSzPts val="1300"/>
              <a:buChar char="●"/>
              <a:defRPr/>
            </a:lvl1pPr>
            <a:lvl2pPr marL="914400" lvl="1" indent="-298450" algn="ctr">
              <a:spcBef>
                <a:spcPts val="1600"/>
              </a:spcBef>
              <a:spcAft>
                <a:spcPts val="0"/>
              </a:spcAft>
              <a:buSzPts val="1100"/>
              <a:buChar char="○"/>
              <a:defRPr/>
            </a:lvl2pPr>
            <a:lvl3pPr marL="1371600" lvl="2" indent="-298450" algn="ctr">
              <a:spcBef>
                <a:spcPts val="1600"/>
              </a:spcBef>
              <a:spcAft>
                <a:spcPts val="0"/>
              </a:spcAft>
              <a:buSzPts val="1100"/>
              <a:buChar char="■"/>
              <a:defRPr/>
            </a:lvl3pPr>
            <a:lvl4pPr marL="1828800" lvl="3" indent="-298450" algn="ctr">
              <a:spcBef>
                <a:spcPts val="1600"/>
              </a:spcBef>
              <a:spcAft>
                <a:spcPts val="0"/>
              </a:spcAft>
              <a:buSzPts val="1100"/>
              <a:buChar char="●"/>
              <a:defRPr/>
            </a:lvl4pPr>
            <a:lvl5pPr marL="2286000" lvl="4" indent="-298450" algn="ctr">
              <a:spcBef>
                <a:spcPts val="1600"/>
              </a:spcBef>
              <a:spcAft>
                <a:spcPts val="0"/>
              </a:spcAft>
              <a:buSzPts val="1100"/>
              <a:buChar char="○"/>
              <a:defRPr/>
            </a:lvl5pPr>
            <a:lvl6pPr marL="2743200" lvl="5" indent="-298450" algn="ctr">
              <a:spcBef>
                <a:spcPts val="1600"/>
              </a:spcBef>
              <a:spcAft>
                <a:spcPts val="0"/>
              </a:spcAft>
              <a:buSzPts val="1100"/>
              <a:buChar char="■"/>
              <a:defRPr/>
            </a:lvl6pPr>
            <a:lvl7pPr marL="3200400" lvl="6" indent="-298450" algn="ctr">
              <a:spcBef>
                <a:spcPts val="1600"/>
              </a:spcBef>
              <a:spcAft>
                <a:spcPts val="0"/>
              </a:spcAft>
              <a:buSzPts val="1100"/>
              <a:buChar char="●"/>
              <a:defRPr/>
            </a:lvl7pPr>
            <a:lvl8pPr marL="3657600" lvl="7" indent="-298450" algn="ctr">
              <a:spcBef>
                <a:spcPts val="1600"/>
              </a:spcBef>
              <a:spcAft>
                <a:spcPts val="0"/>
              </a:spcAft>
              <a:buSzPts val="1100"/>
              <a:buChar char="○"/>
              <a:defRPr/>
            </a:lvl8pPr>
            <a:lvl9pPr marL="4114800" lvl="8" indent="-298450" algn="ctr">
              <a:spcBef>
                <a:spcPts val="1600"/>
              </a:spcBef>
              <a:spcAft>
                <a:spcPts val="1600"/>
              </a:spcAft>
              <a:buSzPts val="1100"/>
              <a:buChar char="■"/>
              <a:defRPr/>
            </a:lvl9pPr>
          </a:lstStyle>
          <a:p>
            <a:endParaRPr/>
          </a:p>
        </p:txBody>
      </p:sp>
      <p:sp>
        <p:nvSpPr>
          <p:cNvPr id="121" name="Google Shape;121;p11"/>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Google Shape;123;p1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hift">
    <p:bg>
      <p:bgPr>
        <a:solidFill>
          <a:srgbClr val="1155CC"/>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a:endParaRPr/>
          </a:p>
        </p:txBody>
      </p:sp>
      <p:sp>
        <p:nvSpPr>
          <p:cNvPr id="7" name="Google Shape;7;p1"/>
          <p:cNvSpPr txBox="1">
            <a:spLocks noGrp="1"/>
          </p:cNvSpPr>
          <p:nvPr>
            <p:ph type="body" idx="1"/>
          </p:nvPr>
        </p:nvSpPr>
        <p:spPr>
          <a:xfrm>
            <a:off x="311700" y="1152475"/>
            <a:ext cx="8520600" cy="33912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marL="914400" lvl="1"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marL="1371600" lvl="2"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marL="1828800" lvl="3"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marL="2286000" lvl="4"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marL="2743200" lvl="5"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marL="3200400" lvl="6"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marL="3657600" lvl="7"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marL="4114800" lvl="8" indent="-298450">
              <a:lnSpc>
                <a:spcPct val="115000"/>
              </a:lnSpc>
              <a:spcBef>
                <a:spcPts val="1600"/>
              </a:spcBef>
              <a:spcAft>
                <a:spcPts val="1600"/>
              </a:spcAft>
              <a:buClr>
                <a:schemeClr val="dk2"/>
              </a:buClr>
              <a:buSzPts val="1100"/>
              <a:buFont typeface="Calibri"/>
              <a:buChar char="■"/>
              <a:defRPr sz="1100">
                <a:solidFill>
                  <a:schemeClr val="dk2"/>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3"/>
          <p:cNvSpPr txBox="1">
            <a:spLocks noGrp="1"/>
          </p:cNvSpPr>
          <p:nvPr>
            <p:ph type="ctrTitle"/>
          </p:nvPr>
        </p:nvSpPr>
        <p:spPr>
          <a:xfrm>
            <a:off x="1858703" y="1822833"/>
            <a:ext cx="5361300" cy="1448100"/>
          </a:xfrm>
          <a:prstGeom prst="rect">
            <a:avLst/>
          </a:prstGeom>
        </p:spPr>
        <p:txBody>
          <a:bodyPr spcFirstLastPara="1" wrap="square" lIns="91425" tIns="91425" rIns="91425" bIns="91425" anchor="ctr" anchorCtr="0">
            <a:noAutofit/>
          </a:bodyPr>
          <a:lstStyle/>
          <a:p>
            <a:pPr indent="210185"/>
            <a:r>
              <a:rPr lang="kk-KZ" sz="3200" b="1" dirty="0">
                <a:latin typeface="Times New Roman" panose="02020603050405020304" pitchFamily="18" charset="0"/>
                <a:ea typeface="Times New Roman" panose="02020603050405020304" pitchFamily="18" charset="0"/>
              </a:rPr>
              <a:t>Айналмалы жүйенің гидравликалық есебі</a:t>
            </a:r>
            <a:endParaRPr lang="ru-RU" sz="2800" dirty="0">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9739" y="1366463"/>
            <a:ext cx="7726166" cy="1754326"/>
          </a:xfrm>
          <a:prstGeom prst="rect">
            <a:avLst/>
          </a:prstGeom>
        </p:spPr>
        <p:txBody>
          <a:bodyPr wrap="square">
            <a:spAutoFit/>
          </a:bodyPr>
          <a:lstStyle/>
          <a:p>
            <a:pPr indent="210185" algn="just"/>
            <a:r>
              <a:rPr lang="kk-KZ" sz="1800" dirty="0">
                <a:latin typeface="Times New Roman" panose="02020603050405020304" pitchFamily="18" charset="0"/>
                <a:ea typeface="Times New Roman" panose="02020603050405020304" pitchFamily="18" charset="0"/>
              </a:rPr>
              <a:t>Айналмалы су құбыр желісінің ерекшелігі нүктеде алынатын шығынды қамтамасыз ету үшін суды әртүрлі бағытпен, қай түйінде болса да су беру екі және одан да көп бағытпен алып келуге болады. Себебі олардың жеке үлекелері тек тізбекті ғана емес, сонымен қатар шырмалып та жалғанған. Бір көшенің бойынан өтетін судың көлемі сәл ғана өзгеретін болса, онда міндетті түрде басқа көшелерден өтетін су көлеміне әсерін тигізеді. </a:t>
            </a:r>
            <a:endParaRPr lang="ru-RU"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35346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54804" y="1006577"/>
            <a:ext cx="7941924" cy="2862322"/>
          </a:xfrm>
          <a:prstGeom prst="rect">
            <a:avLst/>
          </a:prstGeom>
        </p:spPr>
        <p:txBody>
          <a:bodyPr wrap="square">
            <a:spAutoFit/>
          </a:bodyPr>
          <a:lstStyle/>
          <a:p>
            <a:pPr indent="449580" algn="just"/>
            <a:r>
              <a:rPr lang="kk-KZ" sz="2000" dirty="0">
                <a:latin typeface="Times New Roman" panose="02020603050405020304" pitchFamily="18" charset="0"/>
                <a:ea typeface="SimSun" panose="02010600030101010101" pitchFamily="2" charset="-122"/>
              </a:rPr>
              <a:t>Гидравликалық есептің мақсаты барлық үлескелердегі экономикалық жағынан тиімді құбыр диаметрі мен арын жоғалуларын анықтау.</a:t>
            </a:r>
            <a:endParaRPr lang="ru-RU" sz="2000" dirty="0">
              <a:latin typeface="Times New Roman" panose="02020603050405020304" pitchFamily="18" charset="0"/>
              <a:ea typeface="Times New Roman" panose="02020603050405020304" pitchFamily="18" charset="0"/>
            </a:endParaRPr>
          </a:p>
          <a:p>
            <a:pPr indent="449580" algn="just"/>
            <a:r>
              <a:rPr lang="kk-KZ" sz="2000" b="1" dirty="0">
                <a:latin typeface="Times New Roman" panose="02020603050405020304" pitchFamily="18" charset="0"/>
                <a:ea typeface="Times New Roman" panose="02020603050405020304" pitchFamily="18" charset="0"/>
              </a:rPr>
              <a:t>Киргофтың  бірінші заңы</a:t>
            </a:r>
            <a:r>
              <a:rPr lang="kk-KZ" sz="2000" dirty="0">
                <a:latin typeface="Times New Roman" panose="02020603050405020304" pitchFamily="18" charset="0"/>
                <a:ea typeface="Times New Roman" panose="02020603050405020304" pitchFamily="18" charset="0"/>
              </a:rPr>
              <a:t> бойынша су құбырларының әрбір түйініне келетін шығын одан шығатын шығын мен түйіндік шығынның қосындысына тең   </a:t>
            </a:r>
            <a:r>
              <a:rPr lang="ru-RU" sz="2000" spc="15" dirty="0">
                <a:latin typeface="Times New Roman" panose="02020603050405020304" pitchFamily="18" charset="0"/>
                <a:ea typeface="Times New Roman" panose="02020603050405020304" pitchFamily="18" charset="0"/>
                <a:sym typeface="Symbol" panose="05050102010706020507" pitchFamily="18" charset="2"/>
              </a:rPr>
              <a:t></a:t>
            </a:r>
            <a:r>
              <a:rPr lang="kk-KZ" sz="2000" spc="15" dirty="0">
                <a:latin typeface="Times New Roman" panose="02020603050405020304" pitchFamily="18" charset="0"/>
                <a:ea typeface="Times New Roman" panose="02020603050405020304" pitchFamily="18" charset="0"/>
              </a:rPr>
              <a:t>q</a:t>
            </a:r>
            <a:r>
              <a:rPr lang="kk-KZ" sz="2000" b="1" dirty="0">
                <a:latin typeface="Times New Roman" panose="02020603050405020304" pitchFamily="18" charset="0"/>
                <a:ea typeface="Times New Roman" panose="02020603050405020304" pitchFamily="18" charset="0"/>
              </a:rPr>
              <a:t> = 0.</a:t>
            </a:r>
            <a:endParaRPr lang="ru-RU" sz="2000" dirty="0">
              <a:latin typeface="Times New Roman" panose="02020603050405020304" pitchFamily="18" charset="0"/>
              <a:ea typeface="Times New Roman" panose="02020603050405020304" pitchFamily="18" charset="0"/>
            </a:endParaRPr>
          </a:p>
          <a:p>
            <a:pPr indent="449580" algn="just"/>
            <a:r>
              <a:rPr lang="kk-KZ" sz="2000" b="1" dirty="0">
                <a:latin typeface="Times New Roman" panose="02020603050405020304" pitchFamily="18" charset="0"/>
                <a:ea typeface="Times New Roman" panose="02020603050405020304" pitchFamily="18" charset="0"/>
              </a:rPr>
              <a:t>Киргофтың  екінші заңы</a:t>
            </a:r>
            <a:r>
              <a:rPr lang="kk-KZ" sz="2000" dirty="0">
                <a:latin typeface="Times New Roman" panose="02020603050405020304" pitchFamily="18" charset="0"/>
                <a:ea typeface="Times New Roman" panose="02020603050405020304" pitchFamily="18" charset="0"/>
              </a:rPr>
              <a:t> бойынша әрбір тұйық айналымдағы арын жоғалудың алгебралық қосындысы нольге тең болуы керек</a:t>
            </a:r>
            <a:r>
              <a:rPr lang="kk-KZ" sz="2000" dirty="0">
                <a:latin typeface="Times New Roman" panose="02020603050405020304" pitchFamily="18" charset="0"/>
                <a:ea typeface="SimSun" panose="02010600030101010101" pitchFamily="2" charset="-122"/>
              </a:rPr>
              <a:t>  </a:t>
            </a:r>
            <a:r>
              <a:rPr lang="ru-RU" sz="2000" spc="-50" dirty="0">
                <a:latin typeface="Times New Roman" panose="02020603050405020304" pitchFamily="18" charset="0"/>
                <a:ea typeface="Times New Roman" panose="02020603050405020304" pitchFamily="18" charset="0"/>
                <a:sym typeface="Symbol" panose="05050102010706020507" pitchFamily="18" charset="2"/>
              </a:rPr>
              <a:t></a:t>
            </a:r>
            <a:r>
              <a:rPr lang="kk-KZ" sz="2000" dirty="0">
                <a:latin typeface="Times New Roman" panose="02020603050405020304" pitchFamily="18" charset="0"/>
                <a:ea typeface="SimSun" panose="02010600030101010101" pitchFamily="2" charset="-122"/>
              </a:rPr>
              <a:t>h = 0</a:t>
            </a:r>
            <a:r>
              <a:rPr lang="kk-KZ" sz="2000" dirty="0">
                <a:latin typeface="Times New Roman" panose="02020603050405020304" pitchFamily="18" charset="0"/>
                <a:ea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81282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98644" y="827249"/>
            <a:ext cx="7715892" cy="3477875"/>
          </a:xfrm>
          <a:prstGeom prst="rect">
            <a:avLst/>
          </a:prstGeom>
        </p:spPr>
        <p:txBody>
          <a:bodyPr wrap="square">
            <a:spAutoFit/>
          </a:bodyPr>
          <a:lstStyle/>
          <a:p>
            <a:pPr indent="449580" algn="just"/>
            <a:r>
              <a:rPr lang="kk-KZ" sz="2000" dirty="0">
                <a:latin typeface="Times New Roman" panose="02020603050405020304" pitchFamily="18" charset="0"/>
                <a:ea typeface="Times New Roman" panose="02020603050405020304" pitchFamily="18" charset="0"/>
              </a:rPr>
              <a:t>Айналмалы су құбыр желісінің есептік үлгісі мына тәсіл бойынша жүргізіледі: </a:t>
            </a:r>
            <a:endParaRPr lang="ru-RU" sz="2000" dirty="0">
              <a:latin typeface="Times New Roman" panose="02020603050405020304" pitchFamily="18" charset="0"/>
              <a:ea typeface="Times New Roman" panose="02020603050405020304" pitchFamily="18" charset="0"/>
            </a:endParaRPr>
          </a:p>
          <a:p>
            <a:pPr indent="449580" algn="just"/>
            <a:r>
              <a:rPr lang="kk-KZ" sz="2000" dirty="0">
                <a:latin typeface="Times New Roman" panose="02020603050405020304" pitchFamily="18" charset="0"/>
                <a:ea typeface="Times New Roman" panose="02020603050405020304" pitchFamily="18" charset="0"/>
              </a:rPr>
              <a:t>1) желінің есептік үлескілерін белгілеп, түйіндік шығындарын көрсетеді; </a:t>
            </a:r>
            <a:endParaRPr lang="ru-RU" sz="2000" dirty="0">
              <a:latin typeface="Times New Roman" panose="02020603050405020304" pitchFamily="18" charset="0"/>
              <a:ea typeface="Times New Roman" panose="02020603050405020304" pitchFamily="18" charset="0"/>
            </a:endParaRPr>
          </a:p>
          <a:p>
            <a:pPr indent="449580" algn="just"/>
            <a:r>
              <a:rPr lang="kk-KZ" sz="2000" dirty="0">
                <a:latin typeface="Times New Roman" panose="02020603050405020304" pitchFamily="18" charset="0"/>
                <a:ea typeface="Times New Roman" panose="02020603050405020304" pitchFamily="18" charset="0"/>
              </a:rPr>
              <a:t>2) әр есептік үлескі ұзындығын анықтайды;</a:t>
            </a:r>
            <a:endParaRPr lang="ru-RU" sz="2000" dirty="0">
              <a:latin typeface="Times New Roman" panose="02020603050405020304" pitchFamily="18" charset="0"/>
              <a:ea typeface="Times New Roman" panose="02020603050405020304" pitchFamily="18" charset="0"/>
            </a:endParaRPr>
          </a:p>
          <a:p>
            <a:pPr indent="449580" algn="just"/>
            <a:r>
              <a:rPr lang="kk-KZ" sz="2000" dirty="0">
                <a:latin typeface="Times New Roman" panose="02020603050405020304" pitchFamily="18" charset="0"/>
                <a:ea typeface="Times New Roman" panose="02020603050405020304" pitchFamily="18" charset="0"/>
              </a:rPr>
              <a:t>3) айналмалы су құбыр желісіндегі су қозғалысының бағытын белгілейді (сұйық қозғалысының сағат тілі қозғалысының оң</a:t>
            </a:r>
            <a:r>
              <a:rPr lang="kk-KZ" sz="2000" dirty="0">
                <a:latin typeface="Times New Roman" panose="02020603050405020304" pitchFamily="18" charset="0"/>
                <a:ea typeface="SimSun" panose="02010600030101010101" pitchFamily="2" charset="-122"/>
              </a:rPr>
              <a:t> (+),</a:t>
            </a:r>
            <a:r>
              <a:rPr lang="kk-KZ" sz="2000" dirty="0">
                <a:latin typeface="Times New Roman" panose="02020603050405020304" pitchFamily="18" charset="0"/>
                <a:ea typeface="Times New Roman" panose="02020603050405020304" pitchFamily="18" charset="0"/>
              </a:rPr>
              <a:t> қарсы бағытын теріс</a:t>
            </a:r>
            <a:r>
              <a:rPr lang="kk-KZ" sz="2000" dirty="0">
                <a:latin typeface="Times New Roman" panose="02020603050405020304" pitchFamily="18" charset="0"/>
                <a:ea typeface="SimSun" panose="02010600030101010101" pitchFamily="2" charset="-122"/>
              </a:rPr>
              <a:t> (-)</a:t>
            </a:r>
            <a:r>
              <a:rPr lang="kk-KZ" sz="2000" dirty="0">
                <a:latin typeface="Times New Roman" panose="02020603050405020304" pitchFamily="18" charset="0"/>
                <a:ea typeface="Times New Roman" panose="02020603050405020304" pitchFamily="18" charset="0"/>
              </a:rPr>
              <a:t> етіп белгілейді);</a:t>
            </a:r>
            <a:endParaRPr lang="ru-RU" sz="2000" dirty="0">
              <a:latin typeface="Times New Roman" panose="02020603050405020304" pitchFamily="18" charset="0"/>
              <a:ea typeface="Times New Roman" panose="02020603050405020304" pitchFamily="18" charset="0"/>
            </a:endParaRPr>
          </a:p>
          <a:p>
            <a:pPr indent="449580" algn="just"/>
            <a:r>
              <a:rPr lang="kk-KZ" sz="2000" dirty="0">
                <a:latin typeface="Times New Roman" panose="02020603050405020304" pitchFamily="18" charset="0"/>
                <a:ea typeface="Times New Roman" panose="02020603050405020304" pitchFamily="18" charset="0"/>
              </a:rPr>
              <a:t>4) алдын-ала таратылған  болжамды шығындарға сай жылдамдық</a:t>
            </a:r>
            <a:r>
              <a:rPr lang="kk-KZ" sz="2000" b="1" i="1" dirty="0">
                <a:latin typeface="Times New Roman" panose="02020603050405020304" pitchFamily="18" charset="0"/>
                <a:ea typeface="Times New Roman" panose="02020603050405020304" pitchFamily="18" charset="0"/>
              </a:rPr>
              <a:t> </a:t>
            </a:r>
            <a:r>
              <a:rPr lang="kk-KZ" sz="2000" b="1" dirty="0">
                <a:latin typeface="Times New Roman" panose="02020603050405020304" pitchFamily="18" charset="0"/>
                <a:ea typeface="Times New Roman" panose="02020603050405020304" pitchFamily="18" charset="0"/>
              </a:rPr>
              <a:t>v =</a:t>
            </a:r>
            <a:r>
              <a:rPr lang="kk-KZ" sz="2000" b="1" i="1" dirty="0">
                <a:latin typeface="Times New Roman" panose="02020603050405020304" pitchFamily="18" charset="0"/>
                <a:ea typeface="Times New Roman" panose="02020603050405020304" pitchFamily="18" charset="0"/>
              </a:rPr>
              <a:t> </a:t>
            </a:r>
            <a:r>
              <a:rPr lang="kk-KZ" sz="2000" b="1" dirty="0">
                <a:latin typeface="Times New Roman" panose="02020603050405020304" pitchFamily="18" charset="0"/>
                <a:ea typeface="Times New Roman" panose="02020603050405020304" pitchFamily="18" charset="0"/>
              </a:rPr>
              <a:t>0.6 </a:t>
            </a:r>
            <a:r>
              <a:rPr lang="kk-KZ" sz="2000" b="1" dirty="0">
                <a:latin typeface="Times New Roman" panose="02020603050405020304" pitchFamily="18" charset="0"/>
                <a:ea typeface="Times New Roman" panose="02020603050405020304" pitchFamily="18" charset="0"/>
                <a:sym typeface="Symbol" panose="05050102010706020507" pitchFamily="18" charset="2"/>
              </a:rPr>
              <a:t></a:t>
            </a:r>
            <a:r>
              <a:rPr lang="kk-KZ" sz="2000" b="1" dirty="0">
                <a:latin typeface="Times New Roman" panose="02020603050405020304" pitchFamily="18" charset="0"/>
                <a:ea typeface="Times New Roman" panose="02020603050405020304" pitchFamily="18" charset="0"/>
              </a:rPr>
              <a:t> 1.2 м/сек</a:t>
            </a:r>
            <a:r>
              <a:rPr lang="kk-KZ" sz="2000" dirty="0">
                <a:latin typeface="Times New Roman" panose="02020603050405020304" pitchFamily="18" charset="0"/>
                <a:ea typeface="Times New Roman" panose="02020603050405020304" pitchFamily="18" charset="0"/>
              </a:rPr>
              <a:t> шегін ескере отырып, құбырлардың диаметрлері мен жылдамдықтарын анытайды;</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40317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923364" y="760288"/>
            <a:ext cx="7546855" cy="3112827"/>
          </a:xfrm>
          <a:prstGeom prst="rect">
            <a:avLst/>
          </a:prstGeom>
        </p:spPr>
      </p:pic>
    </p:spTree>
    <p:extLst>
      <p:ext uri="{BB962C8B-B14F-4D97-AF65-F5344CB8AC3E}">
        <p14:creationId xmlns:p14="http://schemas.microsoft.com/office/powerpoint/2010/main" val="3815791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068511" y="965772"/>
            <a:ext cx="7233007" cy="2825880"/>
          </a:xfrm>
          <a:prstGeom prst="rect">
            <a:avLst/>
          </a:prstGeom>
        </p:spPr>
      </p:pic>
    </p:spTree>
    <p:extLst>
      <p:ext uri="{BB962C8B-B14F-4D97-AF65-F5344CB8AC3E}">
        <p14:creationId xmlns:p14="http://schemas.microsoft.com/office/powerpoint/2010/main" val="1081659599"/>
      </p:ext>
    </p:extLst>
  </p:cSld>
  <p:clrMapOvr>
    <a:masterClrMapping/>
  </p:clrMapOvr>
</p:sld>
</file>

<file path=ppt/theme/theme1.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TotalTime>
  <Words>209</Words>
  <Application>Microsoft Office PowerPoint</Application>
  <PresentationFormat>Экран (16:9)</PresentationFormat>
  <Paragraphs>10</Paragraphs>
  <Slides>6</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6</vt:i4>
      </vt:variant>
    </vt:vector>
  </HeadingPairs>
  <TitlesOfParts>
    <vt:vector size="13" baseType="lpstr">
      <vt:lpstr>Times New Roman</vt:lpstr>
      <vt:lpstr>Arial</vt:lpstr>
      <vt:lpstr>SimSun</vt:lpstr>
      <vt:lpstr>Symbol</vt:lpstr>
      <vt:lpstr>Nunito</vt:lpstr>
      <vt:lpstr>Calibri</vt:lpstr>
      <vt:lpstr>Shift</vt:lpstr>
      <vt:lpstr>Айналмалы жүйенің гидравликалық есебі</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Су құбырының құрылымына қойылатын талаптар</dc:title>
  <cp:lastModifiedBy>User</cp:lastModifiedBy>
  <cp:revision>6</cp:revision>
  <dcterms:modified xsi:type="dcterms:W3CDTF">2020-08-23T12:02:22Z</dcterms:modified>
</cp:coreProperties>
</file>